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Lst>
  <p:sldSz cx="18288000" cy="10287000"/>
  <p:notesSz cx="6858000" cy="9144000"/>
  <p:embeddedFontLst>
    <p:embeddedFont>
      <p:font typeface="League Gothic" charset="1" panose="00000500000000000000"/>
      <p:regular r:id="rId6"/>
    </p:embeddedFont>
    <p:embeddedFont>
      <p:font typeface="League Gothic Italics" charset="1" panose="000005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Times Neue Roman" charset="1" panose="00000500000000000000"/>
      <p:regular r:id="rId12"/>
    </p:embeddedFont>
    <p:embeddedFont>
      <p:font typeface="Times Neue Roman Bold" charset="1" panose="00000800000000000000"/>
      <p:regular r:id="rId13"/>
    </p:embeddedFont>
    <p:embeddedFont>
      <p:font typeface="Times Neue Roman Italics" charset="1" panose="00000500000000000000"/>
      <p:regular r:id="rId14"/>
    </p:embeddedFont>
    <p:embeddedFont>
      <p:font typeface="Times Neue Roman Bold Italics" charset="1" panose="00000800000000000000"/>
      <p:regular r:id="rId15"/>
    </p:embeddedFont>
    <p:embeddedFont>
      <p:font typeface="Cardo" charset="1" panose="02020600000000000000"/>
      <p:regular r:id="rId16"/>
    </p:embeddedFont>
    <p:embeddedFont>
      <p:font typeface="Cardo Bold" charset="1" panose="02020804080000020003"/>
      <p:regular r:id="rId17"/>
    </p:embeddedFont>
    <p:embeddedFont>
      <p:font typeface="Cardo Italics" charset="1" panose="02020600000000000000"/>
      <p:regular r:id="rId18"/>
    </p:embeddedFont>
    <p:embeddedFont>
      <p:font typeface="Carlito" charset="1" panose="020F0502020204030204"/>
      <p:regular r:id="rId19"/>
    </p:embeddedFont>
    <p:embeddedFont>
      <p:font typeface="Carlito Bold" charset="1" panose="020F0502020204030204"/>
      <p:regular r:id="rId20"/>
    </p:embeddedFont>
    <p:embeddedFont>
      <p:font typeface="Carlito Italics" charset="1" panose="020F0502020204030204"/>
      <p:regular r:id="rId21"/>
    </p:embeddedFont>
    <p:embeddedFont>
      <p:font typeface="Carlito Bold Italics" charset="1" panose="020F0502020204030204"/>
      <p:regular r:id="rId22"/>
    </p:embeddedFont>
    <p:embeddedFont>
      <p:font typeface="Acherus Militant Light" charset="1" panose="00000000000000000000"/>
      <p:regular r:id="rId23"/>
    </p:embeddedFont>
    <p:embeddedFont>
      <p:font typeface="Acherus Militant Light Bold" charset="1" panose="00000000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
      <p:font typeface="Canva Sans Bold Italics" charset="1" panose="020B08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4557395"/>
            <a:ext cx="16351699" cy="1229360"/>
          </a:xfrm>
          <a:prstGeom prst="rect">
            <a:avLst/>
          </a:prstGeom>
        </p:spPr>
        <p:txBody>
          <a:bodyPr anchor="t" rtlCol="false" tIns="0" lIns="0" bIns="0" rIns="0">
            <a:spAutoFit/>
          </a:bodyPr>
          <a:lstStyle/>
          <a:p>
            <a:pPr algn="ctr">
              <a:lnSpc>
                <a:spcPts val="9520"/>
              </a:lnSpc>
            </a:pPr>
            <a:r>
              <a:rPr lang="en-US" sz="8500" spc="2550">
                <a:solidFill>
                  <a:srgbClr val="000000"/>
                </a:solidFill>
                <a:latin typeface="League Gothic Bold"/>
              </a:rPr>
              <a:t>MINI PROJECT</a:t>
            </a:r>
          </a:p>
        </p:txBody>
      </p:sp>
      <p:sp>
        <p:nvSpPr>
          <p:cNvPr name="AutoShape 3" id="3"/>
          <p:cNvSpPr/>
          <p:nvPr/>
        </p:nvSpPr>
        <p:spPr>
          <a:xfrm rot="0">
            <a:off x="1028700" y="1042988"/>
            <a:ext cx="6492240" cy="0"/>
          </a:xfrm>
          <a:prstGeom prst="line">
            <a:avLst/>
          </a:prstGeom>
          <a:ln cap="flat" w="19050">
            <a:solidFill>
              <a:srgbClr val="000000"/>
            </a:solidFill>
            <a:prstDash val="solid"/>
            <a:headEnd type="none" len="sm" w="sm"/>
            <a:tailEnd type="none" len="sm" w="sm"/>
          </a:ln>
        </p:spPr>
      </p:sp>
      <p:sp>
        <p:nvSpPr>
          <p:cNvPr name="AutoShape 4" id="4"/>
          <p:cNvSpPr/>
          <p:nvPr/>
        </p:nvSpPr>
        <p:spPr>
          <a:xfrm rot="0">
            <a:off x="10767060" y="9224962"/>
            <a:ext cx="6492240"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946321"/>
            <a:ext cx="9857687" cy="786765"/>
          </a:xfrm>
          <a:prstGeom prst="rect">
            <a:avLst/>
          </a:prstGeom>
        </p:spPr>
        <p:txBody>
          <a:bodyPr anchor="t" rtlCol="false" tIns="0" lIns="0" bIns="0" rIns="0">
            <a:spAutoFit/>
          </a:bodyPr>
          <a:lstStyle/>
          <a:p>
            <a:pPr algn="just">
              <a:lnSpc>
                <a:spcPts val="6240"/>
              </a:lnSpc>
            </a:pPr>
            <a:r>
              <a:rPr lang="en-US" sz="4800" spc="1440">
                <a:solidFill>
                  <a:srgbClr val="000000"/>
                </a:solidFill>
                <a:latin typeface="League Gothic Bold"/>
              </a:rPr>
              <a:t>INTEGER PROGRAMMING</a:t>
            </a:r>
          </a:p>
        </p:txBody>
      </p:sp>
      <p:sp>
        <p:nvSpPr>
          <p:cNvPr name="TextBox 3" id="3"/>
          <p:cNvSpPr txBox="true"/>
          <p:nvPr/>
        </p:nvSpPr>
        <p:spPr>
          <a:xfrm rot="0">
            <a:off x="1028700" y="4810430"/>
            <a:ext cx="9857687" cy="3661410"/>
          </a:xfrm>
          <a:prstGeom prst="rect">
            <a:avLst/>
          </a:prstGeom>
        </p:spPr>
        <p:txBody>
          <a:bodyPr anchor="t" rtlCol="false" tIns="0" lIns="0" bIns="0" rIns="0">
            <a:spAutoFit/>
          </a:bodyPr>
          <a:lstStyle/>
          <a:p>
            <a:pPr algn="just">
              <a:lnSpc>
                <a:spcPts val="3600"/>
              </a:lnSpc>
            </a:pPr>
            <a:r>
              <a:rPr lang="en-US" sz="2400" spc="60">
                <a:solidFill>
                  <a:srgbClr val="000000"/>
                </a:solidFill>
                <a:latin typeface="Acherus Militant Light"/>
              </a:rPr>
              <a:t>Integer programming is a type of mathematical optimization problem where the decision variables are restricted to take integer values only. It is used to solve optimization problems where the solution requires variables to be whole numbers rather than fractional or continuous values. Integer programming is commonly used in operations research, combinatorial optimization, and scheduling problems where solutions with integer variables are preferred or required.</a:t>
            </a:r>
          </a:p>
        </p:txBody>
      </p:sp>
      <p:sp>
        <p:nvSpPr>
          <p:cNvPr name="AutoShape 4" id="4"/>
          <p:cNvSpPr/>
          <p:nvPr/>
        </p:nvSpPr>
        <p:spPr>
          <a:xfrm rot="0">
            <a:off x="1028700" y="1042988"/>
            <a:ext cx="6492240" cy="0"/>
          </a:xfrm>
          <a:prstGeom prst="line">
            <a:avLst/>
          </a:prstGeom>
          <a:ln cap="flat" w="19050">
            <a:solidFill>
              <a:srgbClr val="000000"/>
            </a:solidFill>
            <a:prstDash val="solid"/>
            <a:headEnd type="none" len="sm" w="sm"/>
            <a:tailEnd type="none" len="sm" w="sm"/>
          </a:ln>
        </p:spPr>
      </p:sp>
      <p:sp>
        <p:nvSpPr>
          <p:cNvPr name="AutoShape 5" id="5"/>
          <p:cNvSpPr/>
          <p:nvPr/>
        </p:nvSpPr>
        <p:spPr>
          <a:xfrm rot="0">
            <a:off x="1028700" y="9239250"/>
            <a:ext cx="6492240"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41605"/>
            <a:ext cx="203909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Model</a:t>
            </a:r>
          </a:p>
        </p:txBody>
      </p:sp>
      <p:sp>
        <p:nvSpPr>
          <p:cNvPr name="TextBox 3" id="3"/>
          <p:cNvSpPr txBox="true"/>
          <p:nvPr/>
        </p:nvSpPr>
        <p:spPr>
          <a:xfrm rot="0">
            <a:off x="1028700" y="962025"/>
            <a:ext cx="203909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Variables</a:t>
            </a:r>
          </a:p>
        </p:txBody>
      </p:sp>
      <p:sp>
        <p:nvSpPr>
          <p:cNvPr name="TextBox 4" id="4"/>
          <p:cNvSpPr txBox="true"/>
          <p:nvPr/>
        </p:nvSpPr>
        <p:spPr>
          <a:xfrm rot="0">
            <a:off x="1028700" y="933450"/>
            <a:ext cx="16230600" cy="8695804"/>
          </a:xfrm>
          <a:prstGeom prst="rect">
            <a:avLst/>
          </a:prstGeom>
        </p:spPr>
        <p:txBody>
          <a:bodyPr anchor="t" rtlCol="false" tIns="0" lIns="0" bIns="0" rIns="0">
            <a:spAutoFit/>
          </a:bodyPr>
          <a:lstStyle/>
          <a:p>
            <a:pPr>
              <a:lnSpc>
                <a:spcPts val="6503"/>
              </a:lnSpc>
            </a:pPr>
          </a:p>
          <a:p>
            <a:pPr marL="938195" indent="-469098" lvl="1">
              <a:lnSpc>
                <a:spcPts val="6083"/>
              </a:lnSpc>
              <a:buFont typeface="Arial"/>
              <a:buChar char="•"/>
            </a:pPr>
            <a:r>
              <a:rPr lang="en-US" sz="4345">
                <a:solidFill>
                  <a:srgbClr val="000000"/>
                </a:solidFill>
                <a:latin typeface="Canva Sans"/>
              </a:rPr>
              <a:t>tc[a][h][i][j] is an array of 0-1 variables, which will be 1 if subject i is assigned to class j in slot h on day a </a:t>
            </a:r>
          </a:p>
          <a:p>
            <a:pPr algn="ctr">
              <a:lnSpc>
                <a:spcPts val="6083"/>
              </a:lnSpc>
            </a:pPr>
            <a:r>
              <a:rPr lang="en-US" sz="4345">
                <a:solidFill>
                  <a:srgbClr val="000000"/>
                </a:solidFill>
                <a:latin typeface="Canva Sans"/>
              </a:rPr>
              <a:t>       i∈{1,…,N}, j∈{1,…,M} ,h∈{1,…,4}, a∈{1,…,days}  </a:t>
            </a:r>
          </a:p>
          <a:p>
            <a:pPr marL="938195" indent="-469098" lvl="1">
              <a:lnSpc>
                <a:spcPts val="6083"/>
              </a:lnSpc>
              <a:buFont typeface="Arial"/>
              <a:buChar char="•"/>
            </a:pPr>
            <a:r>
              <a:rPr lang="en-US" sz="4345">
                <a:solidFill>
                  <a:srgbClr val="000000"/>
                </a:solidFill>
                <a:latin typeface="Canva Sans"/>
              </a:rPr>
              <a:t>Objective = a list contain the day each subject take place</a:t>
            </a:r>
          </a:p>
          <a:p>
            <a:pPr algn="ctr">
              <a:lnSpc>
                <a:spcPts val="6083"/>
              </a:lnSpc>
            </a:pPr>
            <a:r>
              <a:rPr lang="en-US" sz="4345">
                <a:solidFill>
                  <a:srgbClr val="000000"/>
                </a:solidFill>
                <a:latin typeface="Canva Sans"/>
              </a:rPr>
              <a:t>Objective[] = Objective.</a:t>
            </a:r>
            <a:r>
              <a:rPr lang="en-US" sz="4345">
                <a:solidFill>
                  <a:srgbClr val="000000"/>
                </a:solidFill>
                <a:latin typeface="Canva Sans"/>
              </a:rPr>
              <a:t>append(tc[a][h][j][i] * a)</a:t>
            </a:r>
          </a:p>
          <a:p>
            <a:pPr marL="938195" indent="-469098" lvl="1">
              <a:lnSpc>
                <a:spcPts val="6083"/>
              </a:lnSpc>
              <a:buFont typeface="Arial"/>
              <a:buChar char="•"/>
            </a:pPr>
            <a:r>
              <a:rPr lang="en-US" sz="4345">
                <a:solidFill>
                  <a:srgbClr val="000000"/>
                </a:solidFill>
                <a:latin typeface="Canva Sans"/>
              </a:rPr>
              <a:t>Conflict: subjects that cannot be placed on the same days and in the same slot</a:t>
            </a:r>
          </a:p>
          <a:p>
            <a:pPr marL="938195" indent="-469098" lvl="1">
              <a:lnSpc>
                <a:spcPts val="6083"/>
              </a:lnSpc>
              <a:buFont typeface="Arial"/>
              <a:buChar char="•"/>
            </a:pPr>
            <a:r>
              <a:rPr lang="en-US" sz="4345">
                <a:solidFill>
                  <a:srgbClr val="000000"/>
                </a:solidFill>
                <a:latin typeface="Canva Sans"/>
              </a:rPr>
              <a:t>Goal :  Sum(Objective) -&gt; Min </a:t>
            </a:r>
          </a:p>
          <a:p>
            <a:pPr>
              <a:lnSpc>
                <a:spcPts val="6503"/>
              </a:lnSpc>
            </a:pPr>
          </a:p>
          <a:p>
            <a:pPr>
              <a:lnSpc>
                <a:spcPts val="7203"/>
              </a:lnSpc>
            </a:pP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41605"/>
            <a:ext cx="203909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Model</a:t>
            </a:r>
          </a:p>
        </p:txBody>
      </p:sp>
      <p:sp>
        <p:nvSpPr>
          <p:cNvPr name="TextBox 3" id="3"/>
          <p:cNvSpPr txBox="true"/>
          <p:nvPr/>
        </p:nvSpPr>
        <p:spPr>
          <a:xfrm rot="0">
            <a:off x="1028700" y="962025"/>
            <a:ext cx="203909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Constrain</a:t>
            </a:r>
          </a:p>
        </p:txBody>
      </p:sp>
      <p:sp>
        <p:nvSpPr>
          <p:cNvPr name="TextBox 4" id="4"/>
          <p:cNvSpPr txBox="true"/>
          <p:nvPr/>
        </p:nvSpPr>
        <p:spPr>
          <a:xfrm rot="0">
            <a:off x="1028700" y="2253873"/>
            <a:ext cx="16230600" cy="8695804"/>
          </a:xfrm>
          <a:prstGeom prst="rect">
            <a:avLst/>
          </a:prstGeom>
        </p:spPr>
        <p:txBody>
          <a:bodyPr anchor="t" rtlCol="false" tIns="0" lIns="0" bIns="0" rIns="0">
            <a:spAutoFit/>
          </a:bodyPr>
          <a:lstStyle/>
          <a:p>
            <a:pPr>
              <a:lnSpc>
                <a:spcPts val="6503"/>
              </a:lnSpc>
            </a:pPr>
          </a:p>
          <a:p>
            <a:pPr marL="938195" indent="-469098" lvl="1">
              <a:lnSpc>
                <a:spcPts val="6083"/>
              </a:lnSpc>
              <a:buFont typeface="Arial"/>
              <a:buChar char="•"/>
            </a:pPr>
            <a:r>
              <a:rPr lang="en-US" sz="4345">
                <a:solidFill>
                  <a:srgbClr val="000000"/>
                </a:solidFill>
                <a:latin typeface="Canva Sans"/>
              </a:rPr>
              <a:t>tc[a][h][i][j] is an array of 0-1 variables, which will be 1 if subject i is assigned to class j in slot h on day a </a:t>
            </a:r>
          </a:p>
          <a:p>
            <a:pPr algn="ctr">
              <a:lnSpc>
                <a:spcPts val="6083"/>
              </a:lnSpc>
            </a:pPr>
            <a:r>
              <a:rPr lang="en-US" sz="4345">
                <a:solidFill>
                  <a:srgbClr val="000000"/>
                </a:solidFill>
                <a:latin typeface="Canva Sans"/>
              </a:rPr>
              <a:t>       i∈{1,…,N}, j∈{1,…,M} ,h∈{1,…,4}, a∈{1,…,days}  </a:t>
            </a:r>
          </a:p>
          <a:p>
            <a:pPr marL="938195" indent="-469098" lvl="1">
              <a:lnSpc>
                <a:spcPts val="6083"/>
              </a:lnSpc>
              <a:buFont typeface="Arial"/>
              <a:buChar char="•"/>
            </a:pPr>
            <a:r>
              <a:rPr lang="en-US" sz="4345">
                <a:solidFill>
                  <a:srgbClr val="000000"/>
                </a:solidFill>
                <a:latin typeface="Canva Sans"/>
              </a:rPr>
              <a:t>Objective = a list contain the day each subject take place</a:t>
            </a:r>
          </a:p>
          <a:p>
            <a:pPr algn="ctr">
              <a:lnSpc>
                <a:spcPts val="6083"/>
              </a:lnSpc>
            </a:pPr>
            <a:r>
              <a:rPr lang="en-US" sz="4345">
                <a:solidFill>
                  <a:srgbClr val="000000"/>
                </a:solidFill>
                <a:latin typeface="Canva Sans"/>
              </a:rPr>
              <a:t>Objective[] = Objective.</a:t>
            </a:r>
            <a:r>
              <a:rPr lang="en-US" sz="4345">
                <a:solidFill>
                  <a:srgbClr val="000000"/>
                </a:solidFill>
                <a:latin typeface="Canva Sans"/>
              </a:rPr>
              <a:t>append(tc[a][h][j][i] * a)</a:t>
            </a:r>
          </a:p>
          <a:p>
            <a:pPr marL="938195" indent="-469098" lvl="1">
              <a:lnSpc>
                <a:spcPts val="6083"/>
              </a:lnSpc>
              <a:buFont typeface="Arial"/>
              <a:buChar char="•"/>
            </a:pPr>
            <a:r>
              <a:rPr lang="en-US" sz="4345">
                <a:solidFill>
                  <a:srgbClr val="000000"/>
                </a:solidFill>
                <a:latin typeface="Canva Sans"/>
              </a:rPr>
              <a:t>Conflict: subjects that cannot be placed on the same days and in the same slot</a:t>
            </a:r>
          </a:p>
          <a:p>
            <a:pPr marL="938195" indent="-469098" lvl="1">
              <a:lnSpc>
                <a:spcPts val="6083"/>
              </a:lnSpc>
              <a:buFont typeface="Arial"/>
              <a:buChar char="•"/>
            </a:pPr>
            <a:r>
              <a:rPr lang="en-US" sz="4345">
                <a:solidFill>
                  <a:srgbClr val="000000"/>
                </a:solidFill>
                <a:latin typeface="Canva Sans"/>
              </a:rPr>
              <a:t>Goal :  Sum(Objective) -&gt; Min </a:t>
            </a:r>
          </a:p>
          <a:p>
            <a:pPr>
              <a:lnSpc>
                <a:spcPts val="6503"/>
              </a:lnSpc>
            </a:pPr>
          </a:p>
          <a:p>
            <a:pPr>
              <a:lnSpc>
                <a:spcPts val="7203"/>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767060" y="1009650"/>
            <a:ext cx="649224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767060" y="9239250"/>
            <a:ext cx="6492240" cy="0"/>
          </a:xfrm>
          <a:prstGeom prst="line">
            <a:avLst/>
          </a:prstGeom>
          <a:ln cap="flat" w="19050">
            <a:solidFill>
              <a:srgbClr val="000000"/>
            </a:solidFill>
            <a:prstDash val="solid"/>
            <a:headEnd type="none" len="sm" w="sm"/>
            <a:tailEnd type="none" len="sm" w="sm"/>
          </a:ln>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04046" y="1846595"/>
            <a:ext cx="6783288" cy="6968157"/>
          </a:xfrm>
          <a:prstGeom prst="rect">
            <a:avLst/>
          </a:prstGeom>
        </p:spPr>
      </p:pic>
      <p:sp>
        <p:nvSpPr>
          <p:cNvPr name="TextBox 5" id="5"/>
          <p:cNvSpPr txBox="true"/>
          <p:nvPr/>
        </p:nvSpPr>
        <p:spPr>
          <a:xfrm rot="0">
            <a:off x="8108258" y="2736200"/>
            <a:ext cx="9857687" cy="786765"/>
          </a:xfrm>
          <a:prstGeom prst="rect">
            <a:avLst/>
          </a:prstGeom>
        </p:spPr>
        <p:txBody>
          <a:bodyPr anchor="t" rtlCol="false" tIns="0" lIns="0" bIns="0" rIns="0">
            <a:spAutoFit/>
          </a:bodyPr>
          <a:lstStyle/>
          <a:p>
            <a:pPr algn="r">
              <a:lnSpc>
                <a:spcPts val="6240"/>
              </a:lnSpc>
            </a:pPr>
            <a:r>
              <a:rPr lang="en-US" sz="4800" spc="1440">
                <a:solidFill>
                  <a:srgbClr val="000000"/>
                </a:solidFill>
                <a:latin typeface="League Gothic Bold"/>
              </a:rPr>
              <a:t>HEURISTIC</a:t>
            </a:r>
          </a:p>
        </p:txBody>
      </p:sp>
      <p:sp>
        <p:nvSpPr>
          <p:cNvPr name="TextBox 6" id="6"/>
          <p:cNvSpPr txBox="true"/>
          <p:nvPr/>
        </p:nvSpPr>
        <p:spPr>
          <a:xfrm rot="0">
            <a:off x="8108258" y="4731378"/>
            <a:ext cx="9857687" cy="3204210"/>
          </a:xfrm>
          <a:prstGeom prst="rect">
            <a:avLst/>
          </a:prstGeom>
        </p:spPr>
        <p:txBody>
          <a:bodyPr anchor="t" rtlCol="false" tIns="0" lIns="0" bIns="0" rIns="0">
            <a:spAutoFit/>
          </a:bodyPr>
          <a:lstStyle/>
          <a:p>
            <a:pPr algn="just">
              <a:lnSpc>
                <a:spcPts val="3600"/>
              </a:lnSpc>
            </a:pPr>
            <a:r>
              <a:rPr lang="en-US" sz="2400" spc="60">
                <a:solidFill>
                  <a:srgbClr val="000000"/>
                </a:solidFill>
                <a:latin typeface="Acherus Militant Light"/>
              </a:rPr>
              <a:t>Heuristics in integer programming refer to problem-solving strategies that find good-quality approximate solutions quickly, instead of exact optimal solutions. These heuristics are often used in large-scale or complex integer programming problems where finding the exact optimal solution is computationally infeasible. Heuristics can include methods such as greedy algorithms, local search, and metaheuristics.</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938345" y="971550"/>
            <a:ext cx="9320955" cy="786765"/>
          </a:xfrm>
          <a:prstGeom prst="rect">
            <a:avLst/>
          </a:prstGeom>
        </p:spPr>
        <p:txBody>
          <a:bodyPr anchor="t" rtlCol="false" tIns="0" lIns="0" bIns="0" rIns="0">
            <a:spAutoFit/>
          </a:bodyPr>
          <a:lstStyle/>
          <a:p>
            <a:pPr algn="r">
              <a:lnSpc>
                <a:spcPts val="6240"/>
              </a:lnSpc>
            </a:pPr>
            <a:r>
              <a:rPr lang="en-US" sz="4800" spc="1440">
                <a:solidFill>
                  <a:srgbClr val="000000"/>
                </a:solidFill>
                <a:latin typeface="League Gothic Bold"/>
              </a:rPr>
              <a:t>RESULT</a:t>
            </a:r>
          </a:p>
        </p:txBody>
      </p:sp>
      <p:sp>
        <p:nvSpPr>
          <p:cNvPr name="TextBox 3" id="3"/>
          <p:cNvSpPr txBox="true"/>
          <p:nvPr/>
        </p:nvSpPr>
        <p:spPr>
          <a:xfrm rot="0">
            <a:off x="7401613" y="3018949"/>
            <a:ext cx="9857687" cy="1375410"/>
          </a:xfrm>
          <a:prstGeom prst="rect">
            <a:avLst/>
          </a:prstGeom>
        </p:spPr>
        <p:txBody>
          <a:bodyPr anchor="t" rtlCol="false" tIns="0" lIns="0" bIns="0" rIns="0">
            <a:spAutoFit/>
          </a:bodyPr>
          <a:lstStyle/>
          <a:p>
            <a:pPr algn="r">
              <a:lnSpc>
                <a:spcPts val="3600"/>
              </a:lnSpc>
            </a:pPr>
            <a:r>
              <a:rPr lang="en-US" sz="2400" spc="60">
                <a:solidFill>
                  <a:srgbClr val="000000"/>
                </a:solidFill>
                <a:latin typeface="Acherus Militant Light"/>
              </a:rPr>
              <a:t>The results of the optimization process, including the optimal solution, the value of the objective function, and any relevant performance metrics</a:t>
            </a:r>
          </a:p>
        </p:txBody>
      </p:sp>
      <p:sp>
        <p:nvSpPr>
          <p:cNvPr name="AutoShape 4" id="4"/>
          <p:cNvSpPr/>
          <p:nvPr/>
        </p:nvSpPr>
        <p:spPr>
          <a:xfrm rot="0">
            <a:off x="1028700" y="1042988"/>
            <a:ext cx="6492240"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989909" y="971550"/>
            <a:ext cx="9269391" cy="786765"/>
          </a:xfrm>
          <a:prstGeom prst="rect">
            <a:avLst/>
          </a:prstGeom>
        </p:spPr>
        <p:txBody>
          <a:bodyPr anchor="t" rtlCol="false" tIns="0" lIns="0" bIns="0" rIns="0">
            <a:spAutoFit/>
          </a:bodyPr>
          <a:lstStyle/>
          <a:p>
            <a:pPr algn="r">
              <a:lnSpc>
                <a:spcPts val="6240"/>
              </a:lnSpc>
            </a:pPr>
            <a:r>
              <a:rPr lang="en-US" sz="4800" spc="1440">
                <a:solidFill>
                  <a:srgbClr val="000000"/>
                </a:solidFill>
                <a:latin typeface="League Gothic Bold"/>
              </a:rPr>
              <a:t>CONCLUSION</a:t>
            </a:r>
          </a:p>
        </p:txBody>
      </p:sp>
      <p:sp>
        <p:nvSpPr>
          <p:cNvPr name="TextBox 3" id="3"/>
          <p:cNvSpPr txBox="true"/>
          <p:nvPr/>
        </p:nvSpPr>
        <p:spPr>
          <a:xfrm rot="0">
            <a:off x="7401613" y="3018949"/>
            <a:ext cx="9857687" cy="918210"/>
          </a:xfrm>
          <a:prstGeom prst="rect">
            <a:avLst/>
          </a:prstGeom>
        </p:spPr>
        <p:txBody>
          <a:bodyPr anchor="t" rtlCol="false" tIns="0" lIns="0" bIns="0" rIns="0">
            <a:spAutoFit/>
          </a:bodyPr>
          <a:lstStyle/>
          <a:p>
            <a:pPr algn="r">
              <a:lnSpc>
                <a:spcPts val="3600"/>
              </a:lnSpc>
            </a:pPr>
            <a:r>
              <a:rPr lang="en-US" sz="2400" spc="60">
                <a:solidFill>
                  <a:srgbClr val="000000"/>
                </a:solidFill>
                <a:latin typeface="Acherus Militant Light"/>
              </a:rPr>
              <a:t>Summarizes the findings and provides recommendations for future work.</a:t>
            </a:r>
          </a:p>
        </p:txBody>
      </p:sp>
      <p:sp>
        <p:nvSpPr>
          <p:cNvPr name="AutoShape 4" id="4"/>
          <p:cNvSpPr/>
          <p:nvPr/>
        </p:nvSpPr>
        <p:spPr>
          <a:xfrm rot="0">
            <a:off x="1028700" y="1042988"/>
            <a:ext cx="6492240"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71550"/>
            <a:ext cx="16207431" cy="786765"/>
          </a:xfrm>
          <a:prstGeom prst="rect">
            <a:avLst/>
          </a:prstGeom>
        </p:spPr>
        <p:txBody>
          <a:bodyPr anchor="t" rtlCol="false" tIns="0" lIns="0" bIns="0" rIns="0">
            <a:spAutoFit/>
          </a:bodyPr>
          <a:lstStyle/>
          <a:p>
            <a:pPr algn="l">
              <a:lnSpc>
                <a:spcPts val="6240"/>
              </a:lnSpc>
            </a:pPr>
            <a:r>
              <a:rPr lang="en-US" sz="4800" spc="1440">
                <a:solidFill>
                  <a:srgbClr val="000000"/>
                </a:solidFill>
                <a:latin typeface="League Gothic Bold"/>
              </a:rPr>
              <a:t>OUTLINE</a:t>
            </a:r>
          </a:p>
        </p:txBody>
      </p:sp>
      <p:sp>
        <p:nvSpPr>
          <p:cNvPr name="TextBox 3" id="3"/>
          <p:cNvSpPr txBox="true"/>
          <p:nvPr/>
        </p:nvSpPr>
        <p:spPr>
          <a:xfrm rot="0">
            <a:off x="1028700" y="2731770"/>
            <a:ext cx="16207431" cy="4499610"/>
          </a:xfrm>
          <a:prstGeom prst="rect">
            <a:avLst/>
          </a:prstGeom>
        </p:spPr>
        <p:txBody>
          <a:bodyPr anchor="t" rtlCol="false" tIns="0" lIns="0" bIns="0" rIns="0">
            <a:spAutoFit/>
          </a:bodyPr>
          <a:lstStyle/>
          <a:p>
            <a:pPr algn="r">
              <a:lnSpc>
                <a:spcPts val="6000"/>
              </a:lnSpc>
            </a:pPr>
            <a:r>
              <a:rPr lang="en-US" sz="2400" spc="144">
                <a:solidFill>
                  <a:srgbClr val="000000"/>
                </a:solidFill>
                <a:latin typeface="Acherus Militant Light"/>
              </a:rPr>
              <a:t>Introduction</a:t>
            </a:r>
          </a:p>
          <a:p>
            <a:pPr algn="r">
              <a:lnSpc>
                <a:spcPts val="6000"/>
              </a:lnSpc>
            </a:pPr>
            <a:r>
              <a:rPr lang="en-US" sz="2400" spc="144">
                <a:solidFill>
                  <a:srgbClr val="000000"/>
                </a:solidFill>
                <a:latin typeface="Acherus Militant Light"/>
              </a:rPr>
              <a:t>Problem description</a:t>
            </a:r>
          </a:p>
          <a:p>
            <a:pPr algn="r">
              <a:lnSpc>
                <a:spcPts val="6000"/>
              </a:lnSpc>
            </a:pPr>
            <a:r>
              <a:rPr lang="en-US" sz="2400" spc="144">
                <a:solidFill>
                  <a:srgbClr val="000000"/>
                </a:solidFill>
                <a:latin typeface="Acherus Militant Light"/>
              </a:rPr>
              <a:t>Methodology</a:t>
            </a:r>
          </a:p>
          <a:p>
            <a:pPr algn="r">
              <a:lnSpc>
                <a:spcPts val="6000"/>
              </a:lnSpc>
            </a:pPr>
            <a:r>
              <a:rPr lang="en-US" sz="2400" spc="144">
                <a:solidFill>
                  <a:srgbClr val="000000"/>
                </a:solidFill>
                <a:latin typeface="Acherus Militant Light"/>
              </a:rPr>
              <a:t>Results</a:t>
            </a:r>
          </a:p>
          <a:p>
            <a:pPr algn="r">
              <a:lnSpc>
                <a:spcPts val="6000"/>
              </a:lnSpc>
            </a:pPr>
            <a:r>
              <a:rPr lang="en-US" sz="2400" spc="144">
                <a:solidFill>
                  <a:srgbClr val="000000"/>
                </a:solidFill>
                <a:latin typeface="Acherus Militant Light"/>
              </a:rPr>
              <a:t>Discussion</a:t>
            </a:r>
          </a:p>
          <a:p>
            <a:pPr algn="r">
              <a:lnSpc>
                <a:spcPts val="6000"/>
              </a:lnSpc>
            </a:pPr>
            <a:r>
              <a:rPr lang="en-US" sz="2400" spc="144">
                <a:solidFill>
                  <a:srgbClr val="000000"/>
                </a:solidFill>
                <a:latin typeface="Acherus Militant Light"/>
              </a:rPr>
              <a:t>Conclusions and recommendations</a:t>
            </a:r>
          </a:p>
        </p:txBody>
      </p:sp>
      <p:sp>
        <p:nvSpPr>
          <p:cNvPr name="AutoShape 4" id="4"/>
          <p:cNvSpPr/>
          <p:nvPr/>
        </p:nvSpPr>
        <p:spPr>
          <a:xfrm rot="0">
            <a:off x="10767060" y="9224962"/>
            <a:ext cx="6492240"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041474" y="971550"/>
            <a:ext cx="9217826" cy="786765"/>
          </a:xfrm>
          <a:prstGeom prst="rect">
            <a:avLst/>
          </a:prstGeom>
        </p:spPr>
        <p:txBody>
          <a:bodyPr anchor="t" rtlCol="false" tIns="0" lIns="0" bIns="0" rIns="0">
            <a:spAutoFit/>
          </a:bodyPr>
          <a:lstStyle/>
          <a:p>
            <a:pPr algn="r">
              <a:lnSpc>
                <a:spcPts val="6240"/>
              </a:lnSpc>
            </a:pPr>
            <a:r>
              <a:rPr lang="en-US" sz="4800" spc="1440">
                <a:solidFill>
                  <a:srgbClr val="000000"/>
                </a:solidFill>
                <a:latin typeface="League Gothic"/>
              </a:rPr>
              <a:t>INTRODUCTION</a:t>
            </a:r>
          </a:p>
        </p:txBody>
      </p:sp>
      <p:sp>
        <p:nvSpPr>
          <p:cNvPr name="TextBox 3" id="3"/>
          <p:cNvSpPr txBox="true"/>
          <p:nvPr/>
        </p:nvSpPr>
        <p:spPr>
          <a:xfrm rot="0">
            <a:off x="7924687" y="4636770"/>
            <a:ext cx="9334613" cy="918210"/>
          </a:xfrm>
          <a:prstGeom prst="rect">
            <a:avLst/>
          </a:prstGeom>
        </p:spPr>
        <p:txBody>
          <a:bodyPr anchor="t" rtlCol="false" tIns="0" lIns="0" bIns="0" rIns="0">
            <a:spAutoFit/>
          </a:bodyPr>
          <a:lstStyle/>
          <a:p>
            <a:pPr algn="r">
              <a:lnSpc>
                <a:spcPts val="3600"/>
              </a:lnSpc>
            </a:pPr>
            <a:r>
              <a:rPr lang="en-US" sz="2400" spc="60">
                <a:solidFill>
                  <a:srgbClr val="000000"/>
                </a:solidFill>
                <a:latin typeface="Acherus Militant Light"/>
              </a:rPr>
              <a:t>This is a mini project of Fundamental optimization course for problem 8.</a:t>
            </a:r>
          </a:p>
        </p:txBody>
      </p:sp>
      <p:sp>
        <p:nvSpPr>
          <p:cNvPr name="AutoShape 4" id="4"/>
          <p:cNvSpPr/>
          <p:nvPr/>
        </p:nvSpPr>
        <p:spPr>
          <a:xfrm rot="0">
            <a:off x="1028700" y="1042988"/>
            <a:ext cx="6492240"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5572"/>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234777" y="8252460"/>
            <a:ext cx="7315200" cy="406908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657600" y="-2034540"/>
            <a:ext cx="7315200" cy="4069080"/>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793448" y="2821991"/>
            <a:ext cx="4611580" cy="374691"/>
          </a:xfrm>
          <a:prstGeom prst="rect">
            <a:avLst/>
          </a:prstGeom>
        </p:spPr>
      </p:pic>
      <p:grpSp>
        <p:nvGrpSpPr>
          <p:cNvPr name="Group 6" id="6"/>
          <p:cNvGrpSpPr/>
          <p:nvPr/>
        </p:nvGrpSpPr>
        <p:grpSpPr>
          <a:xfrm rot="0">
            <a:off x="1650817" y="3701376"/>
            <a:ext cx="4701104" cy="4701104"/>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8" id="8"/>
          <p:cNvGrpSpPr/>
          <p:nvPr/>
        </p:nvGrpSpPr>
        <p:grpSpPr>
          <a:xfrm rot="0">
            <a:off x="11979066" y="3701376"/>
            <a:ext cx="4701104" cy="4701104"/>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10" id="10"/>
          <p:cNvGrpSpPr/>
          <p:nvPr/>
        </p:nvGrpSpPr>
        <p:grpSpPr>
          <a:xfrm rot="0">
            <a:off x="6793448" y="3701376"/>
            <a:ext cx="4701104" cy="4701104"/>
            <a:chOff x="0" y="0"/>
            <a:chExt cx="1913890" cy="1913890"/>
          </a:xfrm>
        </p:grpSpPr>
        <p:sp>
          <p:nvSpPr>
            <p:cNvPr name="Freeform 11" id="11"/>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325275" y="3701376"/>
            <a:ext cx="3352188" cy="4982983"/>
          </a:xfrm>
          <a:prstGeom prst="rect">
            <a:avLst/>
          </a:prstGeom>
        </p:spPr>
      </p:pic>
      <p:pic>
        <p:nvPicPr>
          <p:cNvPr name="Picture 13" id="13"/>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6903945" y="3701376"/>
            <a:ext cx="4390586" cy="5157341"/>
          </a:xfrm>
          <a:prstGeom prst="rect">
            <a:avLst/>
          </a:prstGeom>
        </p:spPr>
      </p:pic>
      <p:pic>
        <p:nvPicPr>
          <p:cNvPr name="Picture 14" id="14"/>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2552060" y="3701376"/>
            <a:ext cx="3733280" cy="4687908"/>
          </a:xfrm>
          <a:prstGeom prst="rect">
            <a:avLst/>
          </a:prstGeom>
        </p:spPr>
      </p:pic>
      <p:sp>
        <p:nvSpPr>
          <p:cNvPr name="TextBox 15" id="15"/>
          <p:cNvSpPr txBox="true"/>
          <p:nvPr/>
        </p:nvSpPr>
        <p:spPr>
          <a:xfrm rot="0">
            <a:off x="3310314" y="838200"/>
            <a:ext cx="11667373" cy="1708151"/>
          </a:xfrm>
          <a:prstGeom prst="rect">
            <a:avLst/>
          </a:prstGeom>
        </p:spPr>
        <p:txBody>
          <a:bodyPr anchor="t" rtlCol="false" tIns="0" lIns="0" bIns="0" rIns="0">
            <a:spAutoFit/>
          </a:bodyPr>
          <a:lstStyle/>
          <a:p>
            <a:pPr algn="ctr">
              <a:lnSpc>
                <a:spcPts val="13999"/>
              </a:lnSpc>
            </a:pPr>
            <a:r>
              <a:rPr lang="en-US" sz="9999" spc="2999">
                <a:solidFill>
                  <a:srgbClr val="000000"/>
                </a:solidFill>
                <a:latin typeface="League Gothic"/>
              </a:rPr>
              <a:t>MEMBERS</a:t>
            </a:r>
          </a:p>
        </p:txBody>
      </p:sp>
      <p:sp>
        <p:nvSpPr>
          <p:cNvPr name="TextBox 16" id="16"/>
          <p:cNvSpPr txBox="true"/>
          <p:nvPr/>
        </p:nvSpPr>
        <p:spPr>
          <a:xfrm rot="0">
            <a:off x="1650817" y="8589109"/>
            <a:ext cx="4701104" cy="918210"/>
          </a:xfrm>
          <a:prstGeom prst="rect">
            <a:avLst/>
          </a:prstGeom>
        </p:spPr>
        <p:txBody>
          <a:bodyPr anchor="t" rtlCol="false" tIns="0" lIns="0" bIns="0" rIns="0">
            <a:spAutoFit/>
          </a:bodyPr>
          <a:lstStyle/>
          <a:p>
            <a:pPr algn="r">
              <a:lnSpc>
                <a:spcPts val="3600"/>
              </a:lnSpc>
            </a:pPr>
            <a:r>
              <a:rPr lang="en-US" sz="2400" spc="60">
                <a:solidFill>
                  <a:srgbClr val="000000"/>
                </a:solidFill>
                <a:latin typeface="Acherus Militant Light"/>
              </a:rPr>
              <a:t>Nguyễn Phương Thảo</a:t>
            </a:r>
          </a:p>
          <a:p>
            <a:pPr algn="r">
              <a:lnSpc>
                <a:spcPts val="3600"/>
              </a:lnSpc>
            </a:pPr>
            <a:r>
              <a:rPr lang="en-US" sz="2400" spc="60">
                <a:solidFill>
                  <a:srgbClr val="000000"/>
                </a:solidFill>
                <a:latin typeface="Acherus Militant Light"/>
              </a:rPr>
              <a:t>20214973</a:t>
            </a:r>
          </a:p>
        </p:txBody>
      </p:sp>
      <p:sp>
        <p:nvSpPr>
          <p:cNvPr name="TextBox 17" id="17"/>
          <p:cNvSpPr txBox="true"/>
          <p:nvPr/>
        </p:nvSpPr>
        <p:spPr>
          <a:xfrm rot="0">
            <a:off x="6793448" y="8589109"/>
            <a:ext cx="4701104" cy="918210"/>
          </a:xfrm>
          <a:prstGeom prst="rect">
            <a:avLst/>
          </a:prstGeom>
        </p:spPr>
        <p:txBody>
          <a:bodyPr anchor="t" rtlCol="false" tIns="0" lIns="0" bIns="0" rIns="0">
            <a:spAutoFit/>
          </a:bodyPr>
          <a:lstStyle/>
          <a:p>
            <a:pPr algn="r">
              <a:lnSpc>
                <a:spcPts val="3600"/>
              </a:lnSpc>
            </a:pPr>
            <a:r>
              <a:rPr lang="en-US" sz="2400" spc="60">
                <a:solidFill>
                  <a:srgbClr val="000000"/>
                </a:solidFill>
                <a:latin typeface="Acherus Militant Light"/>
              </a:rPr>
              <a:t>Cao Gia Khánh</a:t>
            </a:r>
          </a:p>
          <a:p>
            <a:pPr algn="r">
              <a:lnSpc>
                <a:spcPts val="3600"/>
              </a:lnSpc>
            </a:pPr>
            <a:r>
              <a:rPr lang="en-US" sz="2400" spc="60">
                <a:solidFill>
                  <a:srgbClr val="000000"/>
                </a:solidFill>
                <a:latin typeface="Acherus Militant Light"/>
              </a:rPr>
              <a:t>20214962</a:t>
            </a:r>
          </a:p>
        </p:txBody>
      </p:sp>
      <p:sp>
        <p:nvSpPr>
          <p:cNvPr name="TextBox 18" id="18"/>
          <p:cNvSpPr txBox="true"/>
          <p:nvPr/>
        </p:nvSpPr>
        <p:spPr>
          <a:xfrm rot="0">
            <a:off x="12068147" y="8589109"/>
            <a:ext cx="4701104" cy="918210"/>
          </a:xfrm>
          <a:prstGeom prst="rect">
            <a:avLst/>
          </a:prstGeom>
        </p:spPr>
        <p:txBody>
          <a:bodyPr anchor="t" rtlCol="false" tIns="0" lIns="0" bIns="0" rIns="0">
            <a:spAutoFit/>
          </a:bodyPr>
          <a:lstStyle/>
          <a:p>
            <a:pPr algn="r">
              <a:lnSpc>
                <a:spcPts val="3600"/>
              </a:lnSpc>
            </a:pPr>
            <a:r>
              <a:rPr lang="en-US" sz="2400" spc="60">
                <a:solidFill>
                  <a:srgbClr val="000000"/>
                </a:solidFill>
                <a:latin typeface="Acherus Militant Light"/>
              </a:rPr>
              <a:t>Nhữ Đức Minh</a:t>
            </a:r>
          </a:p>
          <a:p>
            <a:pPr algn="r">
              <a:lnSpc>
                <a:spcPts val="3600"/>
              </a:lnSpc>
            </a:pPr>
            <a:r>
              <a:rPr lang="en-US" sz="2400" spc="60">
                <a:solidFill>
                  <a:srgbClr val="000000"/>
                </a:solidFill>
                <a:latin typeface="Acherus Militant Light"/>
              </a:rPr>
              <a:t>20214966</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90600"/>
            <a:ext cx="9320955" cy="786765"/>
          </a:xfrm>
          <a:prstGeom prst="rect">
            <a:avLst/>
          </a:prstGeom>
        </p:spPr>
        <p:txBody>
          <a:bodyPr anchor="t" rtlCol="false" tIns="0" lIns="0" bIns="0" rIns="0">
            <a:spAutoFit/>
          </a:bodyPr>
          <a:lstStyle/>
          <a:p>
            <a:pPr algn="just">
              <a:lnSpc>
                <a:spcPts val="6240"/>
              </a:lnSpc>
            </a:pPr>
            <a:r>
              <a:rPr lang="en-US" sz="4800" spc="1440">
                <a:solidFill>
                  <a:srgbClr val="000000"/>
                </a:solidFill>
                <a:latin typeface="League Gothic Bold"/>
              </a:rPr>
              <a:t>DESCRIPTION</a:t>
            </a:r>
          </a:p>
        </p:txBody>
      </p:sp>
      <p:sp>
        <p:nvSpPr>
          <p:cNvPr name="TextBox 3" id="3"/>
          <p:cNvSpPr txBox="true"/>
          <p:nvPr/>
        </p:nvSpPr>
        <p:spPr>
          <a:xfrm rot="0">
            <a:off x="514350" y="3265170"/>
            <a:ext cx="17259300" cy="3661410"/>
          </a:xfrm>
          <a:prstGeom prst="rect">
            <a:avLst/>
          </a:prstGeom>
        </p:spPr>
        <p:txBody>
          <a:bodyPr anchor="t" rtlCol="false" tIns="0" lIns="0" bIns="0" rIns="0">
            <a:spAutoFit/>
          </a:bodyPr>
          <a:lstStyle/>
          <a:p>
            <a:pPr algn="just" marL="518160" indent="-259080" lvl="1">
              <a:lnSpc>
                <a:spcPts val="3600"/>
              </a:lnSpc>
              <a:buFont typeface="Arial"/>
              <a:buChar char="•"/>
            </a:pPr>
            <a:r>
              <a:rPr lang="en-US" sz="2400" spc="60">
                <a:solidFill>
                  <a:srgbClr val="000000"/>
                </a:solidFill>
                <a:latin typeface="Acherus Militant Light"/>
              </a:rPr>
              <a:t>There are N subjects 1, 2, ..., N that need to be scheduled for the exam. </a:t>
            </a:r>
          </a:p>
          <a:p>
            <a:pPr algn="just" marL="518160" indent="-259080" lvl="1">
              <a:lnSpc>
                <a:spcPts val="3600"/>
              </a:lnSpc>
              <a:buFont typeface="Arial"/>
              <a:buChar char="•"/>
            </a:pPr>
            <a:r>
              <a:rPr lang="en-US" sz="2400" spc="60">
                <a:solidFill>
                  <a:srgbClr val="000000"/>
                </a:solidFill>
                <a:latin typeface="Acherus Militant Light"/>
              </a:rPr>
              <a:t>Subject i has d(i) number of registered students. </a:t>
            </a:r>
          </a:p>
          <a:p>
            <a:pPr algn="just" marL="518160" indent="-259080" lvl="1">
              <a:lnSpc>
                <a:spcPts val="3600"/>
              </a:lnSpc>
              <a:buFont typeface="Arial"/>
              <a:buChar char="•"/>
            </a:pPr>
            <a:r>
              <a:rPr lang="en-US" sz="2400" spc="60">
                <a:solidFill>
                  <a:srgbClr val="000000"/>
                </a:solidFill>
                <a:latin typeface="Acherus Militant Light"/>
              </a:rPr>
              <a:t>Among the N exams, there is a list of pairs of 2 subjects (i,j) that cannot be scheduled at the same time due to students who are registered to take both. </a:t>
            </a:r>
          </a:p>
          <a:p>
            <a:pPr algn="just" marL="518160" indent="-259080" lvl="1">
              <a:lnSpc>
                <a:spcPts val="3600"/>
              </a:lnSpc>
              <a:buFont typeface="Arial"/>
              <a:buChar char="•"/>
            </a:pPr>
            <a:r>
              <a:rPr lang="en-US" sz="2400" spc="60">
                <a:solidFill>
                  <a:srgbClr val="000000"/>
                </a:solidFill>
                <a:latin typeface="Acherus Militant Light"/>
              </a:rPr>
              <a:t>There are M exam rooms 1, 2, ..., M; where room j has c[j] number of seats. </a:t>
            </a:r>
          </a:p>
          <a:p>
            <a:pPr algn="just" marL="518160" indent="-259080" lvl="1">
              <a:lnSpc>
                <a:spcPts val="3600"/>
              </a:lnSpc>
              <a:buFont typeface="Arial"/>
              <a:buChar char="•"/>
            </a:pPr>
            <a:r>
              <a:rPr lang="en-US" sz="2400" spc="60">
                <a:solidFill>
                  <a:srgbClr val="000000"/>
                </a:solidFill>
                <a:latin typeface="Acherus Militant Light"/>
              </a:rPr>
              <a:t>Each day is divided into 4 periods. </a:t>
            </a:r>
          </a:p>
          <a:p>
            <a:pPr algn="just" marL="518160" indent="-259080" lvl="1">
              <a:lnSpc>
                <a:spcPts val="3600"/>
              </a:lnSpc>
              <a:buFont typeface="Arial"/>
              <a:buChar char="•"/>
            </a:pPr>
            <a:r>
              <a:rPr lang="en-US" sz="2400" spc="60">
                <a:solidFill>
                  <a:srgbClr val="000000"/>
                </a:solidFill>
                <a:latin typeface="Acherus Militant Light"/>
              </a:rPr>
              <a:t>Please develop a schedule and room arrangement plan for the exams so that the total number of days for the N exams is the smallest.</a:t>
            </a:r>
          </a:p>
        </p:txBody>
      </p:sp>
      <p:sp>
        <p:nvSpPr>
          <p:cNvPr name="AutoShape 4" id="4"/>
          <p:cNvSpPr/>
          <p:nvPr/>
        </p:nvSpPr>
        <p:spPr>
          <a:xfrm rot="0">
            <a:off x="10767060" y="1028700"/>
            <a:ext cx="6492240"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028700" y="7521664"/>
            <a:ext cx="17259300" cy="461010"/>
          </a:xfrm>
          <a:prstGeom prst="rect">
            <a:avLst/>
          </a:prstGeom>
        </p:spPr>
        <p:txBody>
          <a:bodyPr anchor="t" rtlCol="false" tIns="0" lIns="0" bIns="0" rIns="0">
            <a:spAutoFit/>
          </a:bodyPr>
          <a:lstStyle/>
          <a:p>
            <a:pPr algn="just">
              <a:lnSpc>
                <a:spcPts val="3600"/>
              </a:lnSpc>
            </a:pPr>
            <a:r>
              <a:rPr lang="en-US" sz="2400" spc="60" u="sng">
                <a:solidFill>
                  <a:srgbClr val="000000"/>
                </a:solidFill>
                <a:latin typeface="Acherus Militant Light Bold"/>
              </a:rPr>
              <a:t>Goal:</a:t>
            </a:r>
            <a:r>
              <a:rPr lang="en-US" sz="2400" spc="60">
                <a:solidFill>
                  <a:srgbClr val="000000"/>
                </a:solidFill>
                <a:latin typeface="Acherus Militant Light"/>
              </a:rPr>
              <a:t> Calulate the plan for the exams so that the total number of days for the N exams is the smallest.</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90600"/>
            <a:ext cx="9320955" cy="786765"/>
          </a:xfrm>
          <a:prstGeom prst="rect">
            <a:avLst/>
          </a:prstGeom>
        </p:spPr>
        <p:txBody>
          <a:bodyPr anchor="t" rtlCol="false" tIns="0" lIns="0" bIns="0" rIns="0">
            <a:spAutoFit/>
          </a:bodyPr>
          <a:lstStyle/>
          <a:p>
            <a:pPr algn="just">
              <a:lnSpc>
                <a:spcPts val="6240"/>
              </a:lnSpc>
            </a:pPr>
            <a:r>
              <a:rPr lang="en-US" sz="4800" spc="1440">
                <a:solidFill>
                  <a:srgbClr val="000000"/>
                </a:solidFill>
                <a:latin typeface="League Gothic Bold"/>
              </a:rPr>
              <a:t>METHODOLOGY</a:t>
            </a:r>
          </a:p>
        </p:txBody>
      </p:sp>
      <p:sp>
        <p:nvSpPr>
          <p:cNvPr name="AutoShape 3" id="3"/>
          <p:cNvSpPr/>
          <p:nvPr/>
        </p:nvSpPr>
        <p:spPr>
          <a:xfrm rot="0">
            <a:off x="10767060" y="1009650"/>
            <a:ext cx="649224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5400000">
            <a:off x="983031" y="2937172"/>
            <a:ext cx="780717" cy="390359"/>
            <a:chOff x="0" y="0"/>
            <a:chExt cx="1016000" cy="508000"/>
          </a:xfrm>
        </p:grpSpPr>
        <p:sp>
          <p:nvSpPr>
            <p:cNvPr name="Freeform 5" id="5"/>
            <p:cNvSpPr/>
            <p:nvPr/>
          </p:nvSpPr>
          <p:spPr>
            <a:xfrm>
              <a:off x="0" y="49530"/>
              <a:ext cx="1016000" cy="408940"/>
            </a:xfrm>
            <a:custGeom>
              <a:avLst/>
              <a:gdLst/>
              <a:ahLst/>
              <a:cxnLst/>
              <a:rect r="r" b="b" t="t" l="l"/>
              <a:pathLst>
                <a:path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000000"/>
            </a:solidFill>
          </p:spPr>
        </p:sp>
      </p:grpSp>
      <p:sp>
        <p:nvSpPr>
          <p:cNvPr name="TextBox 6" id="6"/>
          <p:cNvSpPr txBox="true"/>
          <p:nvPr/>
        </p:nvSpPr>
        <p:spPr>
          <a:xfrm rot="0">
            <a:off x="2140481" y="2817073"/>
            <a:ext cx="3892365" cy="580390"/>
          </a:xfrm>
          <a:prstGeom prst="rect">
            <a:avLst/>
          </a:prstGeom>
        </p:spPr>
        <p:txBody>
          <a:bodyPr anchor="t" rtlCol="false" tIns="0" lIns="0" bIns="0" rIns="0">
            <a:spAutoFit/>
          </a:bodyPr>
          <a:lstStyle/>
          <a:p>
            <a:pPr algn="l">
              <a:lnSpc>
                <a:spcPts val="4759"/>
              </a:lnSpc>
            </a:pPr>
            <a:r>
              <a:rPr lang="en-US" sz="3399" spc="169">
                <a:solidFill>
                  <a:srgbClr val="000000"/>
                </a:solidFill>
                <a:latin typeface="League Gothic"/>
              </a:rPr>
              <a:t>CONSTRAINT PROGRAMMING</a:t>
            </a:r>
          </a:p>
        </p:txBody>
      </p:sp>
      <p:grpSp>
        <p:nvGrpSpPr>
          <p:cNvPr name="Group 7" id="7"/>
          <p:cNvGrpSpPr/>
          <p:nvPr/>
        </p:nvGrpSpPr>
        <p:grpSpPr>
          <a:xfrm rot="-5400000">
            <a:off x="983031" y="4948321"/>
            <a:ext cx="780717" cy="390359"/>
            <a:chOff x="0" y="0"/>
            <a:chExt cx="1016000" cy="508000"/>
          </a:xfrm>
        </p:grpSpPr>
        <p:sp>
          <p:nvSpPr>
            <p:cNvPr name="Freeform 8" id="8"/>
            <p:cNvSpPr/>
            <p:nvPr/>
          </p:nvSpPr>
          <p:spPr>
            <a:xfrm>
              <a:off x="0" y="49530"/>
              <a:ext cx="1016000" cy="408940"/>
            </a:xfrm>
            <a:custGeom>
              <a:avLst/>
              <a:gdLst/>
              <a:ahLst/>
              <a:cxnLst/>
              <a:rect r="r" b="b" t="t" l="l"/>
              <a:pathLst>
                <a:path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000000"/>
            </a:solidFill>
          </p:spPr>
        </p:sp>
      </p:grpSp>
      <p:sp>
        <p:nvSpPr>
          <p:cNvPr name="TextBox 9" id="9"/>
          <p:cNvSpPr txBox="true"/>
          <p:nvPr/>
        </p:nvSpPr>
        <p:spPr>
          <a:xfrm rot="0">
            <a:off x="2140481" y="4793079"/>
            <a:ext cx="3548697" cy="639446"/>
          </a:xfrm>
          <a:prstGeom prst="rect">
            <a:avLst/>
          </a:prstGeom>
        </p:spPr>
        <p:txBody>
          <a:bodyPr anchor="t" rtlCol="false" tIns="0" lIns="0" bIns="0" rIns="0">
            <a:spAutoFit/>
          </a:bodyPr>
          <a:lstStyle/>
          <a:p>
            <a:pPr algn="l">
              <a:lnSpc>
                <a:spcPts val="5179"/>
              </a:lnSpc>
            </a:pPr>
            <a:r>
              <a:rPr lang="en-US" sz="3699" spc="184">
                <a:solidFill>
                  <a:srgbClr val="000000"/>
                </a:solidFill>
                <a:latin typeface="League Gothic"/>
              </a:rPr>
              <a:t>INTEGER PROGRAMMING</a:t>
            </a:r>
          </a:p>
        </p:txBody>
      </p:sp>
      <p:grpSp>
        <p:nvGrpSpPr>
          <p:cNvPr name="Group 10" id="10"/>
          <p:cNvGrpSpPr/>
          <p:nvPr/>
        </p:nvGrpSpPr>
        <p:grpSpPr>
          <a:xfrm rot="-5400000">
            <a:off x="983031" y="6957763"/>
            <a:ext cx="780717" cy="390359"/>
            <a:chOff x="0" y="0"/>
            <a:chExt cx="1016000" cy="508000"/>
          </a:xfrm>
        </p:grpSpPr>
        <p:sp>
          <p:nvSpPr>
            <p:cNvPr name="Freeform 11" id="11"/>
            <p:cNvSpPr/>
            <p:nvPr/>
          </p:nvSpPr>
          <p:spPr>
            <a:xfrm>
              <a:off x="0" y="49530"/>
              <a:ext cx="1016000" cy="408940"/>
            </a:xfrm>
            <a:custGeom>
              <a:avLst/>
              <a:gdLst/>
              <a:ahLst/>
              <a:cxnLst/>
              <a:rect r="r" b="b" t="t" l="l"/>
              <a:pathLst>
                <a:path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000000"/>
            </a:solidFill>
          </p:spPr>
        </p:sp>
      </p:grpSp>
      <p:sp>
        <p:nvSpPr>
          <p:cNvPr name="TextBox 12" id="12"/>
          <p:cNvSpPr txBox="true"/>
          <p:nvPr/>
        </p:nvSpPr>
        <p:spPr>
          <a:xfrm rot="0">
            <a:off x="2140481" y="6811630"/>
            <a:ext cx="2938910" cy="662941"/>
          </a:xfrm>
          <a:prstGeom prst="rect">
            <a:avLst/>
          </a:prstGeom>
        </p:spPr>
        <p:txBody>
          <a:bodyPr anchor="t" rtlCol="false" tIns="0" lIns="0" bIns="0" rIns="0">
            <a:spAutoFit/>
          </a:bodyPr>
          <a:lstStyle/>
          <a:p>
            <a:pPr algn="l">
              <a:lnSpc>
                <a:spcPts val="5459"/>
              </a:lnSpc>
            </a:pPr>
            <a:r>
              <a:rPr lang="en-US" sz="3899" spc="194">
                <a:solidFill>
                  <a:srgbClr val="000000"/>
                </a:solidFill>
                <a:latin typeface="League Gothic"/>
              </a:rPr>
              <a:t>HEURISTIC</a:t>
            </a:r>
          </a:p>
        </p:txBody>
      </p:sp>
      <p:sp>
        <p:nvSpPr>
          <p:cNvPr name="AutoShape 13" id="13"/>
          <p:cNvSpPr/>
          <p:nvPr/>
        </p:nvSpPr>
        <p:spPr>
          <a:xfrm rot="-12790">
            <a:off x="992886" y="4225623"/>
            <a:ext cx="6157695" cy="0"/>
          </a:xfrm>
          <a:prstGeom prst="line">
            <a:avLst/>
          </a:prstGeom>
          <a:ln cap="flat" w="19050">
            <a:solidFill>
              <a:srgbClr val="000000"/>
            </a:solidFill>
            <a:prstDash val="solid"/>
            <a:headEnd type="none" len="sm" w="sm"/>
            <a:tailEnd type="none" len="sm" w="sm"/>
          </a:ln>
        </p:spPr>
      </p:sp>
      <p:sp>
        <p:nvSpPr>
          <p:cNvPr name="AutoShape 14" id="14"/>
          <p:cNvSpPr/>
          <p:nvPr/>
        </p:nvSpPr>
        <p:spPr>
          <a:xfrm rot="0">
            <a:off x="992899" y="6182694"/>
            <a:ext cx="6157696" cy="0"/>
          </a:xfrm>
          <a:prstGeom prst="line">
            <a:avLst/>
          </a:prstGeom>
          <a:ln cap="flat" w="19050">
            <a:solidFill>
              <a:srgbClr val="000000"/>
            </a:solidFill>
            <a:prstDash val="solid"/>
            <a:headEnd type="none" len="sm" w="sm"/>
            <a:tailEnd type="none" len="sm" w="sm"/>
          </a:ln>
        </p:spPr>
      </p:sp>
      <p:sp>
        <p:nvSpPr>
          <p:cNvPr name="AutoShape 15" id="15"/>
          <p:cNvSpPr/>
          <p:nvPr/>
        </p:nvSpPr>
        <p:spPr>
          <a:xfrm rot="0">
            <a:off x="992899" y="8099256"/>
            <a:ext cx="6157696"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1042988"/>
            <a:ext cx="649224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9239250"/>
            <a:ext cx="6492240" cy="0"/>
          </a:xfrm>
          <a:prstGeom prst="line">
            <a:avLst/>
          </a:prstGeom>
          <a:ln cap="flat" w="19050">
            <a:solidFill>
              <a:srgbClr val="000000"/>
            </a:solidFill>
            <a:prstDash val="solid"/>
            <a:headEnd type="none" len="sm" w="sm"/>
            <a:tailEnd type="none" len="sm" w="sm"/>
          </a:ln>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93386" y="2592338"/>
            <a:ext cx="5566860" cy="5566860"/>
          </a:xfrm>
          <a:prstGeom prst="rect">
            <a:avLst/>
          </a:prstGeom>
        </p:spPr>
      </p:pic>
      <p:sp>
        <p:nvSpPr>
          <p:cNvPr name="TextBox 5" id="5"/>
          <p:cNvSpPr txBox="true"/>
          <p:nvPr/>
        </p:nvSpPr>
        <p:spPr>
          <a:xfrm rot="0">
            <a:off x="1028700" y="2946321"/>
            <a:ext cx="9857687" cy="786765"/>
          </a:xfrm>
          <a:prstGeom prst="rect">
            <a:avLst/>
          </a:prstGeom>
        </p:spPr>
        <p:txBody>
          <a:bodyPr anchor="t" rtlCol="false" tIns="0" lIns="0" bIns="0" rIns="0">
            <a:spAutoFit/>
          </a:bodyPr>
          <a:lstStyle/>
          <a:p>
            <a:pPr algn="just">
              <a:lnSpc>
                <a:spcPts val="6240"/>
              </a:lnSpc>
            </a:pPr>
            <a:r>
              <a:rPr lang="en-US" sz="4800" spc="1440">
                <a:solidFill>
                  <a:srgbClr val="000000"/>
                </a:solidFill>
                <a:latin typeface="League Gothic Bold"/>
              </a:rPr>
              <a:t>CONSTRAINT PROGRAMMING</a:t>
            </a:r>
          </a:p>
        </p:txBody>
      </p:sp>
      <p:sp>
        <p:nvSpPr>
          <p:cNvPr name="TextBox 6" id="6"/>
          <p:cNvSpPr txBox="true"/>
          <p:nvPr/>
        </p:nvSpPr>
        <p:spPr>
          <a:xfrm rot="0">
            <a:off x="1028700" y="4379238"/>
            <a:ext cx="9857687" cy="4118610"/>
          </a:xfrm>
          <a:prstGeom prst="rect">
            <a:avLst/>
          </a:prstGeom>
        </p:spPr>
        <p:txBody>
          <a:bodyPr anchor="t" rtlCol="false" tIns="0" lIns="0" bIns="0" rIns="0">
            <a:spAutoFit/>
          </a:bodyPr>
          <a:lstStyle/>
          <a:p>
            <a:pPr algn="just">
              <a:lnSpc>
                <a:spcPts val="3600"/>
              </a:lnSpc>
            </a:pPr>
            <a:r>
              <a:rPr lang="en-US" sz="2400" spc="60">
                <a:solidFill>
                  <a:srgbClr val="000000"/>
                </a:solidFill>
                <a:latin typeface="Acherus Militant Light"/>
              </a:rPr>
              <a:t>Constraint programming is a type of mathematical programming that deals with finding the solution of a set of constraints that limit the values that the variables in the solution can take. It is used for solving problems that involve complex and interrelated variables, and its aim is to find a feasible solution that satisfies all the constraints. Constraint programming can be applied to a wide range of problems, including scheduling, resource allocation, and optimization problems.</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90600"/>
            <a:ext cx="9320955" cy="786765"/>
          </a:xfrm>
          <a:prstGeom prst="rect">
            <a:avLst/>
          </a:prstGeom>
        </p:spPr>
        <p:txBody>
          <a:bodyPr anchor="t" rtlCol="false" tIns="0" lIns="0" bIns="0" rIns="0">
            <a:spAutoFit/>
          </a:bodyPr>
          <a:lstStyle/>
          <a:p>
            <a:pPr algn="just">
              <a:lnSpc>
                <a:spcPts val="6240"/>
              </a:lnSpc>
            </a:pPr>
            <a:r>
              <a:rPr lang="en-US" sz="4800" spc="1440">
                <a:solidFill>
                  <a:srgbClr val="000000"/>
                </a:solidFill>
                <a:latin typeface="League Gothic"/>
              </a:rPr>
              <a:t>MODEL</a:t>
            </a:r>
          </a:p>
        </p:txBody>
      </p:sp>
      <p:sp>
        <p:nvSpPr>
          <p:cNvPr name="TextBox 3" id="3"/>
          <p:cNvSpPr txBox="true"/>
          <p:nvPr/>
        </p:nvSpPr>
        <p:spPr>
          <a:xfrm rot="0">
            <a:off x="1028700" y="1964106"/>
            <a:ext cx="3892365" cy="580390"/>
          </a:xfrm>
          <a:prstGeom prst="rect">
            <a:avLst/>
          </a:prstGeom>
        </p:spPr>
        <p:txBody>
          <a:bodyPr anchor="t" rtlCol="false" tIns="0" lIns="0" bIns="0" rIns="0">
            <a:spAutoFit/>
          </a:bodyPr>
          <a:lstStyle/>
          <a:p>
            <a:pPr algn="l">
              <a:lnSpc>
                <a:spcPts val="4759"/>
              </a:lnSpc>
            </a:pPr>
            <a:r>
              <a:rPr lang="en-US" sz="3399" spc="169">
                <a:solidFill>
                  <a:srgbClr val="000000"/>
                </a:solidFill>
                <a:latin typeface="League Gothic"/>
              </a:rPr>
              <a:t>VARIABLES</a:t>
            </a:r>
          </a:p>
        </p:txBody>
      </p:sp>
      <p:sp>
        <p:nvSpPr>
          <p:cNvPr name="AutoShape 4" id="4"/>
          <p:cNvSpPr/>
          <p:nvPr/>
        </p:nvSpPr>
        <p:spPr>
          <a:xfrm rot="0">
            <a:off x="10767060" y="1009650"/>
            <a:ext cx="6492240"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514350" y="2550262"/>
            <a:ext cx="17259300" cy="5748398"/>
          </a:xfrm>
          <a:prstGeom prst="rect">
            <a:avLst/>
          </a:prstGeom>
        </p:spPr>
        <p:txBody>
          <a:bodyPr anchor="t" rtlCol="false" tIns="0" lIns="0" bIns="0" rIns="0">
            <a:spAutoFit/>
          </a:bodyPr>
          <a:lstStyle/>
          <a:p>
            <a:pPr marL="669299" indent="-334650" lvl="1">
              <a:lnSpc>
                <a:spcPts val="6200"/>
              </a:lnSpc>
              <a:buFont typeface="Arial"/>
              <a:buChar char="•"/>
            </a:pPr>
            <a:r>
              <a:rPr lang="en-US" sz="3100" spc="728">
                <a:solidFill>
                  <a:srgbClr val="000000"/>
                </a:solidFill>
                <a:latin typeface="Times Neue Roman"/>
              </a:rPr>
              <a:t>X[I]: EXAM SHIFT OF SUBJECT I</a:t>
            </a:r>
          </a:p>
          <a:p>
            <a:pPr algn="ctr">
              <a:lnSpc>
                <a:spcPts val="7400"/>
              </a:lnSpc>
            </a:pPr>
            <a:r>
              <a:rPr lang="en-US" sz="3700" spc="1110">
                <a:solidFill>
                  <a:srgbClr val="000000"/>
                </a:solidFill>
                <a:latin typeface="Cardo Italics"/>
              </a:rPr>
              <a:t>I∈{1,…,N}, D(X[I])= {1,…,N}</a:t>
            </a:r>
          </a:p>
          <a:p>
            <a:pPr marL="669299" indent="-334650" lvl="1">
              <a:lnSpc>
                <a:spcPts val="6200"/>
              </a:lnSpc>
              <a:buFont typeface="Arial"/>
              <a:buChar char="•"/>
            </a:pPr>
            <a:r>
              <a:rPr lang="en-US" sz="3100" spc="728">
                <a:solidFill>
                  <a:srgbClr val="000000"/>
                </a:solidFill>
                <a:latin typeface="Times Neue Roman"/>
              </a:rPr>
              <a:t>Y[I][J]: SUBJECT I IS ASSIGNED TO ROOM J</a:t>
            </a:r>
          </a:p>
          <a:p>
            <a:pPr algn="ctr">
              <a:lnSpc>
                <a:spcPts val="7400"/>
              </a:lnSpc>
            </a:pPr>
            <a:r>
              <a:rPr lang="en-US" sz="3700" spc="1110">
                <a:solidFill>
                  <a:srgbClr val="000000"/>
                </a:solidFill>
                <a:latin typeface="Cardo Italics"/>
              </a:rPr>
              <a:t>I∈{1,…,N}, J∈{1,…,M}, D(Y[I][J])={0,1}</a:t>
            </a:r>
          </a:p>
          <a:p>
            <a:pPr marL="669299" indent="-334650" lvl="1">
              <a:lnSpc>
                <a:spcPts val="6200"/>
              </a:lnSpc>
              <a:buFont typeface="Arial"/>
              <a:buChar char="•"/>
            </a:pPr>
            <a:r>
              <a:rPr lang="en-US" sz="3100" spc="728">
                <a:solidFill>
                  <a:srgbClr val="000000"/>
                </a:solidFill>
                <a:latin typeface="Times Neue Roman"/>
              </a:rPr>
              <a:t>OBJECTIVE (OBJ): THE TOTAL NUMBER OF EXAM SHIFTS</a:t>
            </a:r>
          </a:p>
          <a:p>
            <a:pPr algn="ctr">
              <a:lnSpc>
                <a:spcPts val="7400"/>
              </a:lnSpc>
            </a:pPr>
            <a:r>
              <a:rPr lang="en-US" sz="3700" spc="1110">
                <a:solidFill>
                  <a:srgbClr val="000000"/>
                </a:solidFill>
                <a:latin typeface="Cardo Italics"/>
              </a:rPr>
              <a:t>OBJ∈{1,…,N}</a:t>
            </a:r>
          </a:p>
          <a:p>
            <a:pPr marL="669299" indent="-334650" lvl="1">
              <a:lnSpc>
                <a:spcPts val="4464"/>
              </a:lnSpc>
              <a:buFont typeface="Arial"/>
              <a:buChar char="•"/>
            </a:pPr>
            <a:r>
              <a:rPr lang="en-US" sz="3100" spc="728">
                <a:solidFill>
                  <a:srgbClr val="000000"/>
                </a:solidFill>
                <a:latin typeface="Times Neue Roman"/>
              </a:rPr>
              <a:t>CONFLICT:  A LIST CONTAIN PAIRS OF CONFLICT SUBJECTS</a:t>
            </a:r>
          </a:p>
        </p:txBody>
      </p:sp>
      <p:grpSp>
        <p:nvGrpSpPr>
          <p:cNvPr name="Group 6" id="6"/>
          <p:cNvGrpSpPr/>
          <p:nvPr/>
        </p:nvGrpSpPr>
        <p:grpSpPr>
          <a:xfrm rot="0">
            <a:off x="518090" y="8555835"/>
            <a:ext cx="510610" cy="547663"/>
            <a:chOff x="0" y="0"/>
            <a:chExt cx="722287" cy="774700"/>
          </a:xfrm>
        </p:grpSpPr>
        <p:sp>
          <p:nvSpPr>
            <p:cNvPr name="Freeform 7" id="7"/>
            <p:cNvSpPr/>
            <p:nvPr/>
          </p:nvSpPr>
          <p:spPr>
            <a:xfrm>
              <a:off x="0" y="0"/>
              <a:ext cx="722287" cy="774700"/>
            </a:xfrm>
            <a:custGeom>
              <a:avLst/>
              <a:gdLst/>
              <a:ahLst/>
              <a:cxnLst/>
              <a:rect r="r" b="b" t="t" l="l"/>
              <a:pathLst>
                <a:path h="774700" w="722287">
                  <a:moveTo>
                    <a:pt x="361143" y="0"/>
                  </a:moveTo>
                  <a:lnTo>
                    <a:pt x="446398" y="295909"/>
                  </a:lnTo>
                  <a:lnTo>
                    <a:pt x="722287" y="295909"/>
                  </a:lnTo>
                  <a:lnTo>
                    <a:pt x="499088" y="478791"/>
                  </a:lnTo>
                  <a:lnTo>
                    <a:pt x="584342" y="774700"/>
                  </a:lnTo>
                  <a:lnTo>
                    <a:pt x="361143" y="591819"/>
                  </a:lnTo>
                  <a:lnTo>
                    <a:pt x="137944" y="774700"/>
                  </a:lnTo>
                  <a:lnTo>
                    <a:pt x="223199" y="478791"/>
                  </a:lnTo>
                  <a:lnTo>
                    <a:pt x="0" y="295909"/>
                  </a:lnTo>
                  <a:lnTo>
                    <a:pt x="275889" y="295909"/>
                  </a:lnTo>
                  <a:lnTo>
                    <a:pt x="361143" y="0"/>
                  </a:lnTo>
                  <a:close/>
                </a:path>
              </a:pathLst>
            </a:custGeom>
            <a:solidFill>
              <a:srgbClr val="000000"/>
            </a:solidFill>
          </p:spPr>
        </p:sp>
        <p:sp>
          <p:nvSpPr>
            <p:cNvPr name="TextBox 8" id="8"/>
            <p:cNvSpPr txBox="true"/>
            <p:nvPr/>
          </p:nvSpPr>
          <p:spPr>
            <a:xfrm>
              <a:off x="228600" y="171450"/>
              <a:ext cx="355600" cy="438150"/>
            </a:xfrm>
            <a:prstGeom prst="rect">
              <a:avLst/>
            </a:prstGeom>
          </p:spPr>
          <p:txBody>
            <a:bodyPr anchor="ctr" rtlCol="false" tIns="50800" lIns="50800" bIns="50800" rIns="50800"/>
            <a:lstStyle/>
            <a:p>
              <a:pPr algn="ctr">
                <a:lnSpc>
                  <a:spcPts val="3600"/>
                </a:lnSpc>
              </a:pPr>
            </a:p>
          </p:txBody>
        </p:sp>
      </p:grpSp>
      <p:sp>
        <p:nvSpPr>
          <p:cNvPr name="TextBox 9" id="9"/>
          <p:cNvSpPr txBox="true"/>
          <p:nvPr/>
        </p:nvSpPr>
        <p:spPr>
          <a:xfrm rot="0">
            <a:off x="1087203" y="8599942"/>
            <a:ext cx="1665208" cy="503555"/>
          </a:xfrm>
          <a:prstGeom prst="rect">
            <a:avLst/>
          </a:prstGeom>
        </p:spPr>
        <p:txBody>
          <a:bodyPr anchor="t" rtlCol="false" tIns="0" lIns="0" bIns="0" rIns="0">
            <a:spAutoFit/>
          </a:bodyPr>
          <a:lstStyle/>
          <a:p>
            <a:pPr algn="ctr">
              <a:lnSpc>
                <a:spcPts val="4029"/>
              </a:lnSpc>
              <a:spcBef>
                <a:spcPct val="0"/>
              </a:spcBef>
            </a:pPr>
            <a:r>
              <a:rPr lang="en-US" sz="3099" spc="728">
                <a:solidFill>
                  <a:srgbClr val="000000"/>
                </a:solidFill>
                <a:latin typeface="Times Neue Roman"/>
              </a:rPr>
              <a:t>GOAL:</a:t>
            </a:r>
          </a:p>
        </p:txBody>
      </p:sp>
      <p:sp>
        <p:nvSpPr>
          <p:cNvPr name="TextBox 10" id="10"/>
          <p:cNvSpPr txBox="true"/>
          <p:nvPr/>
        </p:nvSpPr>
        <p:spPr>
          <a:xfrm rot="0">
            <a:off x="5324658" y="8551365"/>
            <a:ext cx="6630591" cy="600710"/>
          </a:xfrm>
          <a:prstGeom prst="rect">
            <a:avLst/>
          </a:prstGeom>
        </p:spPr>
        <p:txBody>
          <a:bodyPr anchor="t" rtlCol="false" tIns="0" lIns="0" bIns="0" rIns="0">
            <a:spAutoFit/>
          </a:bodyPr>
          <a:lstStyle/>
          <a:p>
            <a:pPr algn="ctr">
              <a:lnSpc>
                <a:spcPts val="4809"/>
              </a:lnSpc>
              <a:spcBef>
                <a:spcPct val="0"/>
              </a:spcBef>
            </a:pPr>
            <a:r>
              <a:rPr lang="en-US" sz="3699" spc="1109">
                <a:solidFill>
                  <a:srgbClr val="000000"/>
                </a:solidFill>
                <a:latin typeface="Cardo Italics"/>
              </a:rPr>
              <a:t>OBJ=MAX⁡(X) →MIN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767060" y="1009650"/>
            <a:ext cx="6492240" cy="0"/>
          </a:xfrm>
          <a:prstGeom prst="line">
            <a:avLst/>
          </a:prstGeom>
          <a:ln cap="flat" w="19050">
            <a:solidFill>
              <a:srgbClr val="000000"/>
            </a:solidFill>
            <a:prstDash val="solid"/>
            <a:headEnd type="none" len="sm" w="sm"/>
            <a:tailEnd type="none" len="sm" w="sm"/>
          </a:ln>
        </p:spPr>
      </p:sp>
      <p:sp>
        <p:nvSpPr>
          <p:cNvPr name="TextBox 3" id="3"/>
          <p:cNvSpPr txBox="true"/>
          <p:nvPr/>
        </p:nvSpPr>
        <p:spPr>
          <a:xfrm rot="0">
            <a:off x="201593" y="2515921"/>
            <a:ext cx="18086407" cy="6938896"/>
          </a:xfrm>
          <a:prstGeom prst="rect">
            <a:avLst/>
          </a:prstGeom>
        </p:spPr>
        <p:txBody>
          <a:bodyPr anchor="t" rtlCol="false" tIns="0" lIns="0" bIns="0" rIns="0">
            <a:spAutoFit/>
          </a:bodyPr>
          <a:lstStyle/>
          <a:p>
            <a:pPr algn="just" marL="669299" indent="-334650" lvl="1">
              <a:lnSpc>
                <a:spcPts val="6696"/>
              </a:lnSpc>
              <a:buFont typeface="Arial"/>
              <a:buChar char="•"/>
            </a:pPr>
            <a:r>
              <a:rPr lang="en-US" sz="3100" spc="728">
                <a:solidFill>
                  <a:srgbClr val="000000"/>
                </a:solidFill>
                <a:latin typeface="Times Neue Roman"/>
              </a:rPr>
              <a:t>ONE SUBJECT IS ASSIGNED TO ONLY ONE ROOM.</a:t>
            </a:r>
          </a:p>
          <a:p>
            <a:pPr algn="just">
              <a:lnSpc>
                <a:spcPts val="6696"/>
              </a:lnSpc>
            </a:pPr>
          </a:p>
          <a:p>
            <a:pPr algn="just" marL="669289" indent="-334645" lvl="1">
              <a:lnSpc>
                <a:spcPts val="6695"/>
              </a:lnSpc>
              <a:buFont typeface="Arial"/>
              <a:buChar char="•"/>
            </a:pPr>
            <a:r>
              <a:rPr lang="en-US" sz="3099" spc="728">
                <a:solidFill>
                  <a:srgbClr val="000000"/>
                </a:solidFill>
                <a:latin typeface="Times Neue Roman"/>
              </a:rPr>
              <a:t>TWO CONFLICT SUBJECTS ARE NOT ASSIGNED TO SAME SHIFT</a:t>
            </a:r>
            <a:r>
              <a:rPr lang="en-US" sz="3099" spc="728">
                <a:solidFill>
                  <a:srgbClr val="000000"/>
                </a:solidFill>
                <a:latin typeface="Times Neue Roman Bold"/>
              </a:rPr>
              <a:t>.</a:t>
            </a:r>
          </a:p>
          <a:p>
            <a:pPr algn="ctr">
              <a:lnSpc>
                <a:spcPts val="7399"/>
              </a:lnSpc>
            </a:pPr>
            <a:r>
              <a:rPr lang="en-US" sz="3699" spc="869">
                <a:solidFill>
                  <a:srgbClr val="000000"/>
                </a:solidFill>
                <a:latin typeface="Cardo Italics"/>
              </a:rPr>
              <a:t>∀(I,J)∈P⇒X[I]≠X[J]</a:t>
            </a:r>
          </a:p>
          <a:p>
            <a:pPr algn="just" marL="669289" indent="-334645" lvl="1">
              <a:lnSpc>
                <a:spcPts val="4029"/>
              </a:lnSpc>
              <a:spcBef>
                <a:spcPct val="0"/>
              </a:spcBef>
              <a:buFont typeface="Arial"/>
              <a:buChar char="•"/>
            </a:pPr>
            <a:r>
              <a:rPr lang="en-US" sz="3099" spc="929">
                <a:solidFill>
                  <a:srgbClr val="000000"/>
                </a:solidFill>
                <a:latin typeface="Times Neue Roman"/>
              </a:rPr>
              <a:t>TWO SUBJECTS THAT IN THE SAME SHIFT CAN NOT BE ASSIGNED TO SAME ROOM.</a:t>
            </a:r>
          </a:p>
          <a:p>
            <a:pPr algn="just">
              <a:lnSpc>
                <a:spcPts val="4809"/>
              </a:lnSpc>
              <a:spcBef>
                <a:spcPct val="0"/>
              </a:spcBef>
            </a:pPr>
            <a:r>
              <a:rPr lang="en-US" sz="3699" spc="869">
                <a:solidFill>
                  <a:srgbClr val="000000"/>
                </a:solidFill>
                <a:latin typeface="Cardo"/>
              </a:rPr>
              <a:t>X[I1]=X[I2]⇒Y[I1][J]+Y[I2][J]≤1,∀I1,I2∈{1,…,N}, J∈{1,…,M}</a:t>
            </a:r>
          </a:p>
          <a:p>
            <a:pPr algn="just" marL="669289" indent="-334645" lvl="1">
              <a:lnSpc>
                <a:spcPts val="4029"/>
              </a:lnSpc>
              <a:spcBef>
                <a:spcPct val="0"/>
              </a:spcBef>
              <a:buFont typeface="Arial"/>
              <a:buChar char="•"/>
            </a:pPr>
            <a:r>
              <a:rPr lang="en-US" sz="3099" spc="929">
                <a:solidFill>
                  <a:srgbClr val="000000"/>
                </a:solidFill>
                <a:latin typeface="Times Neue Roman"/>
              </a:rPr>
              <a:t>PUT SUBJECTS IN THE ROOM WITH SUITABLE CAPACITY.</a:t>
            </a:r>
          </a:p>
          <a:p>
            <a:pPr algn="just">
              <a:lnSpc>
                <a:spcPts val="5200"/>
              </a:lnSpc>
              <a:spcBef>
                <a:spcPct val="0"/>
              </a:spcBef>
            </a:pPr>
          </a:p>
        </p:txBody>
      </p:sp>
      <p:pic>
        <p:nvPicPr>
          <p:cNvPr name="Picture 4" id="4"/>
          <p:cNvPicPr>
            <a:picLocks noChangeAspect="true"/>
          </p:cNvPicPr>
          <p:nvPr/>
        </p:nvPicPr>
        <p:blipFill>
          <a:blip r:embed="rId2"/>
          <a:srcRect l="0" t="10629" r="0" b="9108"/>
          <a:stretch>
            <a:fillRect/>
          </a:stretch>
        </p:blipFill>
        <p:spPr>
          <a:xfrm flipH="false" flipV="false" rot="0">
            <a:off x="6549400" y="3300360"/>
            <a:ext cx="5390794" cy="1208953"/>
          </a:xfrm>
          <a:prstGeom prst="rect">
            <a:avLst/>
          </a:prstGeom>
        </p:spPr>
      </p:pic>
      <p:sp>
        <p:nvSpPr>
          <p:cNvPr name="TextBox 5" id="5"/>
          <p:cNvSpPr txBox="true"/>
          <p:nvPr/>
        </p:nvSpPr>
        <p:spPr>
          <a:xfrm rot="0">
            <a:off x="1028700" y="990600"/>
            <a:ext cx="9320955" cy="786765"/>
          </a:xfrm>
          <a:prstGeom prst="rect">
            <a:avLst/>
          </a:prstGeom>
        </p:spPr>
        <p:txBody>
          <a:bodyPr anchor="t" rtlCol="false" tIns="0" lIns="0" bIns="0" rIns="0">
            <a:spAutoFit/>
          </a:bodyPr>
          <a:lstStyle/>
          <a:p>
            <a:pPr algn="just">
              <a:lnSpc>
                <a:spcPts val="6240"/>
              </a:lnSpc>
            </a:pPr>
            <a:r>
              <a:rPr lang="en-US" sz="4800" spc="1440">
                <a:solidFill>
                  <a:srgbClr val="000000"/>
                </a:solidFill>
                <a:latin typeface="League Gothic"/>
              </a:rPr>
              <a:t>MODEL</a:t>
            </a:r>
          </a:p>
        </p:txBody>
      </p:sp>
      <p:sp>
        <p:nvSpPr>
          <p:cNvPr name="TextBox 6" id="6"/>
          <p:cNvSpPr txBox="true"/>
          <p:nvPr/>
        </p:nvSpPr>
        <p:spPr>
          <a:xfrm rot="0">
            <a:off x="1028700" y="1964106"/>
            <a:ext cx="3892365" cy="580390"/>
          </a:xfrm>
          <a:prstGeom prst="rect">
            <a:avLst/>
          </a:prstGeom>
        </p:spPr>
        <p:txBody>
          <a:bodyPr anchor="t" rtlCol="false" tIns="0" lIns="0" bIns="0" rIns="0">
            <a:spAutoFit/>
          </a:bodyPr>
          <a:lstStyle/>
          <a:p>
            <a:pPr algn="l">
              <a:lnSpc>
                <a:spcPts val="4759"/>
              </a:lnSpc>
            </a:pPr>
            <a:r>
              <a:rPr lang="en-US" sz="3399" spc="169">
                <a:solidFill>
                  <a:srgbClr val="000000"/>
                </a:solidFill>
                <a:latin typeface="League Gothic"/>
              </a:rPr>
              <a:t>CONSTRAINTS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DAFZxy_rQzA</dc:identifier>
  <dcterms:modified xsi:type="dcterms:W3CDTF">2011-08-01T06:04:30Z</dcterms:modified>
  <cp:revision>1</cp:revision>
  <dc:title>Mini project</dc:title>
</cp:coreProperties>
</file>